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37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3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3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000500"/>
            <a:ext cx="190500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715000"/>
            <a:ext cx="1428750" cy="1428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14500"/>
            <a:ext cx="48768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3086100"/>
            <a:ext cx="3657600" cy="19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457700"/>
            <a:ext cx="6096000" cy="190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419225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86275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4050" y="44862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4862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133975"/>
            <a:ext cx="19812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52482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838200" y="1343025"/>
            <a:ext cx="3371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5EEA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Accounting Solutions</a:t>
            </a:r>
            <a:endParaRPr lang="en-US" sz="1350" dirty="0"/>
          </a:p>
        </p:txBody>
      </p:sp>
      <p:sp>
        <p:nvSpPr>
          <p:cNvPr id="17" name="Text 1"/>
          <p:cNvSpPr/>
          <p:nvPr/>
        </p:nvSpPr>
        <p:spPr>
          <a:xfrm>
            <a:off x="609600" y="1762125"/>
            <a:ext cx="10972800" cy="1428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625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for Accounting:
</a:t>
            </a:r>
            <a:r>
              <a:rPr lang="en-US" sz="4500" b="1" dirty="0">
                <a:solidFill>
                  <a:srgbClr val="2DD4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the Profession</a:t>
            </a:r>
            <a:endParaRPr lang="en-US" sz="4500" dirty="0"/>
          </a:p>
        </p:txBody>
      </p:sp>
      <p:sp>
        <p:nvSpPr>
          <p:cNvPr id="18" name="Text 2"/>
          <p:cNvSpPr/>
          <p:nvPr/>
        </p:nvSpPr>
        <p:spPr>
          <a:xfrm>
            <a:off x="609600" y="3343275"/>
            <a:ext cx="6400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how artificial intelligence is revolutionizing accounting workflows, automating repetitive tasks, and enabling accountants to focus on strategic initiatives.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876300" y="4448175"/>
            <a:ext cx="982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2152650" y="4448175"/>
            <a:ext cx="708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3200400" y="4448175"/>
            <a:ext cx="811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990600" y="5210175"/>
            <a:ext cx="173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One-click download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2743200" y="5229225"/>
            <a:ext cx="1920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formats available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5562600" cy="1600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9725"/>
            <a:ext cx="361950" cy="285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371600"/>
            <a:ext cx="5562600" cy="1600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609725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276600"/>
            <a:ext cx="5562600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14725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276600"/>
            <a:ext cx="5562600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3514725"/>
            <a:ext cx="3619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953000"/>
            <a:ext cx="114300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6276975"/>
            <a:ext cx="114300" cy="1524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Partnering with AI for Success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381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future of accounting lies in the partnership between human expertise and AI automation.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1123950" y="1600200"/>
            <a:ext cx="22827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Busywork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1123950" y="2057400"/>
            <a:ext cx="45910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 repetitive tasks like data entry, reconciliation, and document processing, freeing accountants from mundane work.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6915150" y="1600200"/>
            <a:ext cx="23383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 Accuracy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6915150" y="20574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processes transactions with consistent accuracy, reducing errors while humans focus on complex judgment calls.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1047750" y="3505200"/>
            <a:ext cx="2334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Analysis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1047750" y="39624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With routine tasks automated, accountants can focus on high-value analysis, insights, and strategic decision support.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991350" y="3505200"/>
            <a:ext cx="19539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 Advisory</a:t>
            </a:r>
            <a:endParaRPr lang="en-US" sz="1500" dirty="0"/>
          </a:p>
        </p:txBody>
      </p:sp>
      <p:sp>
        <p:nvSpPr>
          <p:cNvPr id="22" name="Text 9"/>
          <p:cNvSpPr/>
          <p:nvPr/>
        </p:nvSpPr>
        <p:spPr>
          <a:xfrm>
            <a:off x="6991350" y="396240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handles the data processing while accountants provide valuable advisory services to clients.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609600" y="5181600"/>
            <a:ext cx="109728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"The accountants who embrace AI will be the ones who thrive in the future of our profession."</a:t>
            </a:r>
            <a:endParaRPr lang="en-US" sz="1800" dirty="0"/>
          </a:p>
        </p:txBody>
      </p:sp>
      <p:sp>
        <p:nvSpPr>
          <p:cNvPr id="24" name="Text 11"/>
          <p:cNvSpPr/>
          <p:nvPr/>
        </p:nvSpPr>
        <p:spPr>
          <a:xfrm>
            <a:off x="620018" y="6267450"/>
            <a:ext cx="3829764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enhances our value, doesn't replace us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11371808" y="6267450"/>
            <a:ext cx="52703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14500"/>
            <a:ext cx="3657600" cy="2019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50" y="194310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714500"/>
            <a:ext cx="3657600" cy="2019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0" y="194310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714500"/>
            <a:ext cx="3657600" cy="2019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6938" y="1943100"/>
            <a:ext cx="39052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962400"/>
            <a:ext cx="3657600" cy="2019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350" y="419100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3962400"/>
            <a:ext cx="3657600" cy="2019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4550" y="419100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3962400"/>
            <a:ext cx="3657600" cy="2019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Accounting is AI-Ready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381000" y="8763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Accounting processes possess key characteristics that make them ideal candidates for AI automation and transformation.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537395" y="2476500"/>
            <a:ext cx="13448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Repetition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609600" y="281940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Accounting involves repetitive tasks that AI can perform with consistent accuracy and efficiency.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4789959" y="2476500"/>
            <a:ext cx="26119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Structured Datasets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4495800" y="281940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data is typically organized in predictable formats, making it ideal for AI processing.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8202707" y="2476500"/>
            <a:ext cx="3558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Rules-Based Categorization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8382000" y="281940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Accounting relies on established rules and classifications that AI can learn and apply.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919654" y="4724400"/>
            <a:ext cx="25801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Pattern Recognition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609600" y="506730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can identify trends and anomalies in financial data that humans might miss.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4659943" y="4724400"/>
            <a:ext cx="28719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High-Volume Accuracy</a:t>
            </a:r>
            <a:endParaRPr lang="en-US" sz="1500" dirty="0"/>
          </a:p>
        </p:txBody>
      </p:sp>
      <p:sp>
        <p:nvSpPr>
          <p:cNvPr id="25" name="Text 11"/>
          <p:cNvSpPr/>
          <p:nvPr/>
        </p:nvSpPr>
        <p:spPr>
          <a:xfrm>
            <a:off x="4495800" y="506730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handles large volumes of transactions with consistent accuracy, reducing manual effort.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8636853" y="4724400"/>
            <a:ext cx="26906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 Validation</a:t>
            </a:r>
            <a:endParaRPr lang="en-US" sz="1500" dirty="0"/>
          </a:p>
        </p:txBody>
      </p:sp>
      <p:sp>
        <p:nvSpPr>
          <p:cNvPr id="27" name="Text 13"/>
          <p:cNvSpPr/>
          <p:nvPr/>
        </p:nvSpPr>
        <p:spPr>
          <a:xfrm>
            <a:off x="8382000" y="506730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can verify and validate financial documents, ensuring compliance and reducing errors.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-762000" y="62865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automates repetitive tasks while humans handle judgment, ethical decisions, context, and strategy.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5800"/>
            <a:ext cx="19050" cy="5486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314325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5410200" cy="392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685925"/>
            <a:ext cx="3619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479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086100"/>
            <a:ext cx="1714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92430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533900"/>
            <a:ext cx="142875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447800"/>
            <a:ext cx="5410200" cy="415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1685925"/>
            <a:ext cx="2476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247900"/>
            <a:ext cx="19050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3086100"/>
            <a:ext cx="238125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3924300"/>
            <a:ext cx="2190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4762500"/>
            <a:ext cx="190500" cy="1905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vs Human Roles in Accounting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-762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future of accounting lies in the collaboration between AI automation and human expertise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5925145" y="3143250"/>
            <a:ext cx="571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1123950" y="1695450"/>
            <a:ext cx="12530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Roles</a:t>
            </a:r>
            <a:endParaRPr lang="en-US" sz="1800" dirty="0"/>
          </a:p>
        </p:txBody>
      </p:sp>
      <p:sp>
        <p:nvSpPr>
          <p:cNvPr id="21" name="Text 4"/>
          <p:cNvSpPr/>
          <p:nvPr/>
        </p:nvSpPr>
        <p:spPr>
          <a:xfrm>
            <a:off x="914400" y="2171700"/>
            <a:ext cx="4648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Repetitive Tasks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914400" y="24003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routine processes like data entry, invoice processing, and transaction categorization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95350" y="3009900"/>
            <a:ext cx="4667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Processing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895350" y="32385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Processes large volumes of financial data with high accuracy and speed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914400" y="3848100"/>
            <a:ext cx="44605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Pattern Recognition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914400" y="4076700"/>
            <a:ext cx="53526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trends, anomalies, and patterns in financial data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866775" y="4457700"/>
            <a:ext cx="4695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 Analysis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866775" y="4686300"/>
            <a:ext cx="46958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Extracts and processes information from invoices, receipts, and financial documents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7029450" y="1695450"/>
            <a:ext cx="202971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Human Roles</a:t>
            </a:r>
            <a:endParaRPr lang="en-US" sz="1800" dirty="0"/>
          </a:p>
        </p:txBody>
      </p:sp>
      <p:sp>
        <p:nvSpPr>
          <p:cNvPr id="30" name="Text 13"/>
          <p:cNvSpPr/>
          <p:nvPr/>
        </p:nvSpPr>
        <p:spPr>
          <a:xfrm>
            <a:off x="6934200" y="2171700"/>
            <a:ext cx="5577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Judgment &amp; Decision Making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6934200" y="24003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Makes subjective assessments and strategic financial decisions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6981825" y="3009900"/>
            <a:ext cx="4600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Ethical Decisions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6981825" y="3238500"/>
            <a:ext cx="46005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Navigates ethical dilemmas and maintains professional skepticism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6962775" y="3848100"/>
            <a:ext cx="4619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Contextual Understanding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6962775" y="4076700"/>
            <a:ext cx="46196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Interprets financial data within business context and strategic goals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6934200" y="4686300"/>
            <a:ext cx="4648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Planning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6934200" y="49149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Develops long-term strategies and provides forward-looking insights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-762000" y="62484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most effective accounting approach combines AI automation with human expertise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85900"/>
            <a:ext cx="21336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86" y="1638300"/>
            <a:ext cx="21907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701" y="1485900"/>
            <a:ext cx="2133600" cy="723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238" y="16383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402" y="1466850"/>
            <a:ext cx="21336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802" y="16383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102" y="1371600"/>
            <a:ext cx="2133600" cy="952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9077" y="1524000"/>
            <a:ext cx="2476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2628900"/>
            <a:ext cx="5562600" cy="384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381375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2195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057775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2628900"/>
            <a:ext cx="5562600" cy="384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314700"/>
            <a:ext cx="5105400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114800"/>
            <a:ext cx="5105400" cy="647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914900"/>
            <a:ext cx="5105400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086350"/>
            <a:ext cx="22860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Processing &amp; Document Automation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extracts, transforms, and processes financial data while automating document workflows.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073780" y="1733550"/>
            <a:ext cx="17289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Source Documents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4121110" y="1733550"/>
            <a:ext cx="13905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OCR Extraction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6889552" y="1619250"/>
            <a:ext cx="1543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Transformation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9448502" y="1943100"/>
            <a:ext cx="182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 Coding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09600" y="2857500"/>
            <a:ext cx="5105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Benefits</a:t>
            </a:r>
            <a:endParaRPr lang="en-US" sz="1800" dirty="0"/>
          </a:p>
        </p:txBody>
      </p:sp>
      <p:sp>
        <p:nvSpPr>
          <p:cNvPr id="27" name="Text 7"/>
          <p:cNvSpPr/>
          <p:nvPr/>
        </p:nvSpPr>
        <p:spPr>
          <a:xfrm>
            <a:off x="838200" y="33147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Savings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838200" y="3543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Reduces manual data entry by automating extraction and processing.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876300" y="4152900"/>
            <a:ext cx="4838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 Improvement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876300" y="4381500"/>
            <a:ext cx="4838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Minimizes errors through automated validation and verification.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914400" y="4991100"/>
            <a:ext cx="4800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Document Linking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914400" y="52197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Connects related documents to transactions for better tracking.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477000" y="2857500"/>
            <a:ext cx="6126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Examples</a:t>
            </a:r>
            <a:endParaRPr lang="en-US" sz="1800" dirty="0"/>
          </a:p>
        </p:txBody>
      </p:sp>
      <p:sp>
        <p:nvSpPr>
          <p:cNvPr id="34" name="Text 14"/>
          <p:cNvSpPr/>
          <p:nvPr/>
        </p:nvSpPr>
        <p:spPr>
          <a:xfrm>
            <a:off x="6705600" y="3429000"/>
            <a:ext cx="423207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QuickBooks OCR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705600" y="3657600"/>
            <a:ext cx="507849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Extracts data from bills and invoices for automated processing.</a:t>
            </a:r>
            <a:endParaRPr lang="en-US" sz="1050" dirty="0"/>
          </a:p>
        </p:txBody>
      </p:sp>
      <p:sp>
        <p:nvSpPr>
          <p:cNvPr id="36" name="Text 16"/>
          <p:cNvSpPr/>
          <p:nvPr/>
        </p:nvSpPr>
        <p:spPr>
          <a:xfrm>
            <a:off x="6705600" y="4229100"/>
            <a:ext cx="50093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"Insert Data from Picture"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6705600" y="4457700"/>
            <a:ext cx="50093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Copies data from images into spreadsheets with a single click.</a:t>
            </a:r>
            <a:endParaRPr lang="en-US" sz="1050" dirty="0"/>
          </a:p>
        </p:txBody>
      </p:sp>
      <p:sp>
        <p:nvSpPr>
          <p:cNvPr id="38" name="Text 18"/>
          <p:cNvSpPr/>
          <p:nvPr/>
        </p:nvSpPr>
        <p:spPr>
          <a:xfrm>
            <a:off x="6934200" y="5029200"/>
            <a:ext cx="40176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Sheets Duet AI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934200" y="5257800"/>
            <a:ext cx="40176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Suggests table structures from unstructured data.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33500"/>
            <a:ext cx="5486400" cy="1143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533525"/>
            <a:ext cx="285750" cy="285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667000"/>
            <a:ext cx="54864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867025"/>
            <a:ext cx="3619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00500"/>
            <a:ext cx="54864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200525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105400"/>
            <a:ext cx="54864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3054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333500"/>
            <a:ext cx="5486400" cy="2705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1981200"/>
            <a:ext cx="5029200" cy="1828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4267200"/>
            <a:ext cx="5486400" cy="1714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4876800"/>
            <a:ext cx="268158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4991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5372100"/>
            <a:ext cx="2493466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54864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Bank Reconciliation &amp; Transaction Matching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381000" y="8382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enhances bank reconciliation by automating routine tasks and providing intelligent insights.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009650" y="15240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 Categories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009650" y="18288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automatically categorizes transactions based on patterns and historical data.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085850" y="2857500"/>
            <a:ext cx="4591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Suggest Matches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1085850" y="3162300"/>
            <a:ext cx="459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connects transactions to bills, invoices, or other financial activities.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1009650" y="4191000"/>
            <a:ext cx="34306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Flag Anomalies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1009650" y="4495800"/>
            <a:ext cx="41167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highlights unusual transactions for review.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1009650" y="5295900"/>
            <a:ext cx="560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 Missing Items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1009650" y="5600700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detects missing transactions or discrepancies between systems.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050280" y="15621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AI-Powered Bank Reconciliation Process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6553200" y="44958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 Tools</a:t>
            </a:r>
            <a:endParaRPr lang="en-US" sz="1500" dirty="0"/>
          </a:p>
        </p:txBody>
      </p:sp>
      <p:sp>
        <p:nvSpPr>
          <p:cNvPr id="30" name="Text 12"/>
          <p:cNvSpPr/>
          <p:nvPr/>
        </p:nvSpPr>
        <p:spPr>
          <a:xfrm>
            <a:off x="6934200" y="4953000"/>
            <a:ext cx="25778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QuickBooks Smart Matching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6934200" y="5448300"/>
            <a:ext cx="235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Sheets Duet AI Extraction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57300"/>
            <a:ext cx="5562600" cy="483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955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95600"/>
            <a:ext cx="23812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6957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142875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800600"/>
            <a:ext cx="51816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7300"/>
            <a:ext cx="5562600" cy="483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0955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667000"/>
            <a:ext cx="23812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2385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81000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4343400"/>
            <a:ext cx="5181600" cy="2667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Accounts Payable &amp; Receivable Automation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81000" y="8382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streamlines invoice processing and optimizes cash flow management.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571500" y="1447800"/>
            <a:ext cx="46198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Accounts Payable Automation</a:t>
            </a:r>
            <a:endParaRPr lang="en-US" sz="1800" dirty="0"/>
          </a:p>
        </p:txBody>
      </p:sp>
      <p:sp>
        <p:nvSpPr>
          <p:cNvPr id="18" name="Text 3"/>
          <p:cNvSpPr/>
          <p:nvPr/>
        </p:nvSpPr>
        <p:spPr>
          <a:xfrm>
            <a:off x="876300" y="20193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Invoice Routing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876300" y="22860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routes invoices to approvers based on spend rules and authorization limits.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923925" y="2819400"/>
            <a:ext cx="48291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 Code Suggestions</a:t>
            </a:r>
            <a:endParaRPr lang="en-US" sz="1350" dirty="0"/>
          </a:p>
        </p:txBody>
      </p:sp>
      <p:sp>
        <p:nvSpPr>
          <p:cNvPr id="21" name="Text 6"/>
          <p:cNvSpPr/>
          <p:nvPr/>
        </p:nvSpPr>
        <p:spPr>
          <a:xfrm>
            <a:off x="923925" y="3086100"/>
            <a:ext cx="48291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Systems suggest appropriate GL codes based on vendor and spending patterns.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876300" y="3619500"/>
            <a:ext cx="47050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Duplicate Detection</a:t>
            </a:r>
            <a:endParaRPr lang="en-US" sz="1350" dirty="0"/>
          </a:p>
        </p:txBody>
      </p:sp>
      <p:sp>
        <p:nvSpPr>
          <p:cNvPr id="23" name="Text 8"/>
          <p:cNvSpPr/>
          <p:nvPr/>
        </p:nvSpPr>
        <p:spPr>
          <a:xfrm>
            <a:off x="876300" y="3886200"/>
            <a:ext cx="56460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identifies and prevents duplicate payments, saving money.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828675" y="4191000"/>
            <a:ext cx="52106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Payment Opportunities</a:t>
            </a:r>
            <a:endParaRPr lang="en-US" sz="1350" dirty="0"/>
          </a:p>
        </p:txBody>
      </p:sp>
      <p:sp>
        <p:nvSpPr>
          <p:cNvPr id="25" name="Text 10"/>
          <p:cNvSpPr/>
          <p:nvPr/>
        </p:nvSpPr>
        <p:spPr>
          <a:xfrm>
            <a:off x="828675" y="4457700"/>
            <a:ext cx="52106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identifies invoices with early payment discounts.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571500" y="4876800"/>
            <a:ext cx="6217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</a:t>
            </a: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Bill.com, Excel Copilot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6438900" y="1447800"/>
            <a:ext cx="508938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Accounts Receivable Automation</a:t>
            </a:r>
            <a:endParaRPr lang="en-US" sz="1800" dirty="0"/>
          </a:p>
        </p:txBody>
      </p:sp>
      <p:sp>
        <p:nvSpPr>
          <p:cNvPr id="28" name="Text 13"/>
          <p:cNvSpPr/>
          <p:nvPr/>
        </p:nvSpPr>
        <p:spPr>
          <a:xfrm>
            <a:off x="6743700" y="2019300"/>
            <a:ext cx="507081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Late Payment Prediction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6743700" y="2286000"/>
            <a:ext cx="50708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analyzes payment history to forecast late payments.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6791325" y="2590800"/>
            <a:ext cx="47690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Personalized Reminders</a:t>
            </a:r>
            <a:endParaRPr lang="en-US" sz="1350" dirty="0"/>
          </a:p>
        </p:txBody>
      </p:sp>
      <p:sp>
        <p:nvSpPr>
          <p:cNvPr id="31" name="Text 16"/>
          <p:cNvSpPr/>
          <p:nvPr/>
        </p:nvSpPr>
        <p:spPr>
          <a:xfrm>
            <a:off x="6791325" y="2857500"/>
            <a:ext cx="57228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Systems generate customized reminders for timely payments.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6772275" y="3162300"/>
            <a:ext cx="47584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Follow-up Prioritization</a:t>
            </a:r>
            <a:endParaRPr lang="en-US" sz="1350" dirty="0"/>
          </a:p>
        </p:txBody>
      </p:sp>
      <p:sp>
        <p:nvSpPr>
          <p:cNvPr id="33" name="Text 18"/>
          <p:cNvSpPr/>
          <p:nvPr/>
        </p:nvSpPr>
        <p:spPr>
          <a:xfrm>
            <a:off x="6772275" y="3429000"/>
            <a:ext cx="475845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ranks invoices by priority based on payment risk.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6724650" y="3733800"/>
            <a:ext cx="41691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Receipt Forecasting</a:t>
            </a:r>
            <a:endParaRPr lang="en-US" sz="1350" dirty="0"/>
          </a:p>
        </p:txBody>
      </p:sp>
      <p:sp>
        <p:nvSpPr>
          <p:cNvPr id="35" name="Text 20"/>
          <p:cNvSpPr/>
          <p:nvPr/>
        </p:nvSpPr>
        <p:spPr>
          <a:xfrm>
            <a:off x="6724650" y="4000500"/>
            <a:ext cx="50029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Predicts cash flow based on historical payment trends.</a:t>
            </a:r>
            <a:endParaRPr lang="en-US" sz="1200" dirty="0"/>
          </a:p>
        </p:txBody>
      </p:sp>
      <p:sp>
        <p:nvSpPr>
          <p:cNvPr id="36" name="Text 21"/>
          <p:cNvSpPr/>
          <p:nvPr/>
        </p:nvSpPr>
        <p:spPr>
          <a:xfrm>
            <a:off x="6438900" y="4419600"/>
            <a:ext cx="5181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</a:t>
            </a: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Chaser, GPT for Sheets</a:t>
            </a:r>
            <a:endParaRPr lang="en-US" sz="1050" dirty="0"/>
          </a:p>
        </p:txBody>
      </p:sp>
      <p:sp>
        <p:nvSpPr>
          <p:cNvPr id="37" name="Text 22"/>
          <p:cNvSpPr/>
          <p:nvPr/>
        </p:nvSpPr>
        <p:spPr>
          <a:xfrm>
            <a:off x="-762000" y="62484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handles repetitive aspects of AP/AR, allowing staff to focus on relationships and exceptions.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5486400" cy="1066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047875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48000"/>
            <a:ext cx="54864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2670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67200"/>
            <a:ext cx="54864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4862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828800"/>
            <a:ext cx="5486400" cy="1524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03835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211455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26860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7975" y="276225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3581400"/>
            <a:ext cx="548640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3819525"/>
            <a:ext cx="1333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Fraud Detection &amp; Risk Monitoring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381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enhances security by identifying suspicious behaviors and highlighting anomalies in financial data.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381000" y="1371600"/>
            <a:ext cx="6583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Capabilities in Fraud Detection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971550" y="1981200"/>
            <a:ext cx="5692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Suspicious Behavior Detection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971550" y="2286000"/>
            <a:ext cx="4743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patterns and activities that deviate from normal behavior, flagging potential fraud attempts.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914400" y="320040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Duplicate Transaction Flagging</a:t>
            </a:r>
            <a:endParaRPr lang="en-US" sz="1350" dirty="0"/>
          </a:p>
        </p:txBody>
      </p:sp>
      <p:sp>
        <p:nvSpPr>
          <p:cNvPr id="23" name="Text 6"/>
          <p:cNvSpPr/>
          <p:nvPr/>
        </p:nvSpPr>
        <p:spPr>
          <a:xfrm>
            <a:off x="914400" y="35052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Recognizes and flags duplicate or suspicious transactions that may indicate fraudulent activity.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914400" y="441960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Unusual GL Entry Monitoring</a:t>
            </a:r>
            <a:endParaRPr lang="en-US" sz="1350" dirty="0"/>
          </a:p>
        </p:txBody>
      </p:sp>
      <p:sp>
        <p:nvSpPr>
          <p:cNvPr id="25" name="Text 8"/>
          <p:cNvSpPr/>
          <p:nvPr/>
        </p:nvSpPr>
        <p:spPr>
          <a:xfrm>
            <a:off x="914400" y="47244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Highlights general ledger entries that fall outside established parameters or expected ranges.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324600" y="13716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Recommended Tools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7124700" y="2019300"/>
            <a:ext cx="36037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MindBridge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7124700" y="2286000"/>
            <a:ext cx="43244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AI-powered audit and risk assessment platform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7124700" y="2667000"/>
            <a:ext cx="3371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Copilot</a:t>
            </a:r>
            <a:endParaRPr lang="en-US" sz="1350" dirty="0"/>
          </a:p>
        </p:txBody>
      </p:sp>
      <p:sp>
        <p:nvSpPr>
          <p:cNvPr id="30" name="Text 13"/>
          <p:cNvSpPr/>
          <p:nvPr/>
        </p:nvSpPr>
        <p:spPr>
          <a:xfrm>
            <a:off x="7124700" y="2933700"/>
            <a:ext cx="4046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Outlier detection and anomaly identification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6724650" y="37719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Application</a:t>
            </a:r>
            <a:endParaRPr lang="en-US" sz="1350" dirty="0"/>
          </a:p>
        </p:txBody>
      </p:sp>
      <p:sp>
        <p:nvSpPr>
          <p:cNvPr id="32" name="Text 15"/>
          <p:cNvSpPr/>
          <p:nvPr/>
        </p:nvSpPr>
        <p:spPr>
          <a:xfrm>
            <a:off x="6515100" y="41148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identifies vendor inconsistencies and highlights GL entries outside expected ranges, enabling proactive risk management.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552450" y="6286500"/>
            <a:ext cx="43385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AI enhances security while reducing false positives</a:t>
            </a:r>
            <a:endParaRPr lang="en-US" sz="1050" dirty="0"/>
          </a:p>
        </p:txBody>
      </p:sp>
      <p:sp>
        <p:nvSpPr>
          <p:cNvPr id="34" name="Text 17"/>
          <p:cNvSpPr/>
          <p:nvPr/>
        </p:nvSpPr>
        <p:spPr>
          <a:xfrm>
            <a:off x="10873680" y="6305550"/>
            <a:ext cx="11247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 of 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3562350" cy="1638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571625"/>
            <a:ext cx="285750" cy="285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1371600"/>
            <a:ext cx="3562350" cy="1638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1571625"/>
            <a:ext cx="3238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200400"/>
            <a:ext cx="3562350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400425"/>
            <a:ext cx="3619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0" y="3200400"/>
            <a:ext cx="3562350" cy="1638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350" y="3400425"/>
            <a:ext cx="3238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1371600"/>
            <a:ext cx="3810000" cy="464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2019300"/>
            <a:ext cx="3352800" cy="838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3009900"/>
            <a:ext cx="3352800" cy="647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1813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3886200"/>
            <a:ext cx="3352800" cy="1181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Analysis &amp; Reporting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381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transforms financial data into strategic insights through automated analysis and visualization.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009650" y="1562100"/>
            <a:ext cx="3291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Forecasting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1009650" y="1905000"/>
            <a:ext cx="2743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analyzes historical data to build predictive models and forecast future financial performance.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4800600" y="1562100"/>
            <a:ext cx="3246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Trend Identification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4800600" y="1905000"/>
            <a:ext cx="27051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detects emerging trends and patterns in financial data that might be missed by traditional analysis.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085850" y="3390900"/>
            <a:ext cx="320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Variance Analysis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1085850" y="3733800"/>
            <a:ext cx="2667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explains differences between expected and actual results, highlighting key factors driving changes.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4800600" y="3390900"/>
            <a:ext cx="3246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Dashboards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4800600" y="3733800"/>
            <a:ext cx="27051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creates interactive dashboards that visualize key performance indicators and financial metrics.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8229600" y="16002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AI-Powered Tools</a:t>
            </a:r>
            <a:endParaRPr lang="en-US" sz="1500" dirty="0"/>
          </a:p>
        </p:txBody>
      </p:sp>
      <p:sp>
        <p:nvSpPr>
          <p:cNvPr id="27" name="Text 11"/>
          <p:cNvSpPr/>
          <p:nvPr/>
        </p:nvSpPr>
        <p:spPr>
          <a:xfrm>
            <a:off x="8458200" y="2133600"/>
            <a:ext cx="3009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Fathom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8458200" y="2362200"/>
            <a:ext cx="3009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Specialized financial forecasting and analysis</a:t>
            </a:r>
            <a:endParaRPr lang="en-US" sz="1050" dirty="0"/>
          </a:p>
        </p:txBody>
      </p:sp>
      <p:sp>
        <p:nvSpPr>
          <p:cNvPr id="29" name="Text 13"/>
          <p:cNvSpPr/>
          <p:nvPr/>
        </p:nvSpPr>
        <p:spPr>
          <a:xfrm>
            <a:off x="8686800" y="3124200"/>
            <a:ext cx="27399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Copilot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8686800" y="3352800"/>
            <a:ext cx="328791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Financial modeling and variance analysis</a:t>
            </a:r>
            <a:endParaRPr lang="en-US" sz="1050" dirty="0"/>
          </a:p>
        </p:txBody>
      </p:sp>
      <p:sp>
        <p:nvSpPr>
          <p:cNvPr id="31" name="Text 15"/>
          <p:cNvSpPr/>
          <p:nvPr/>
        </p:nvSpPr>
        <p:spPr>
          <a:xfrm>
            <a:off x="8382000" y="4038600"/>
            <a:ext cx="304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Case Example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8382000" y="4343400"/>
            <a:ext cx="3048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identifies unusual expense patterns, investigates root causes, and recommends cost optimization strategies.</a:t>
            </a:r>
            <a:endParaRPr lang="en-US" sz="1050" dirty="0"/>
          </a:p>
        </p:txBody>
      </p:sp>
      <p:sp>
        <p:nvSpPr>
          <p:cNvPr id="33" name="Text 17"/>
          <p:cNvSpPr/>
          <p:nvPr/>
        </p:nvSpPr>
        <p:spPr>
          <a:xfrm>
            <a:off x="381000" y="6248400"/>
            <a:ext cx="94586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"AI reduces busywork and increases accuracy, allowing accountants to focus on analysis and strategy."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10292060" y="626745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F46E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 of 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3682901" cy="2286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562100"/>
            <a:ext cx="142875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905000"/>
            <a:ext cx="3378101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0574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857500"/>
            <a:ext cx="3378101" cy="647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0099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01" y="1371600"/>
            <a:ext cx="3683050" cy="2095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801" y="1562100"/>
            <a:ext cx="142875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801" y="1905000"/>
            <a:ext cx="337825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801" y="2667000"/>
            <a:ext cx="3378250" cy="647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28194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7950" y="1371600"/>
            <a:ext cx="3682901" cy="2095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80350" y="1562100"/>
            <a:ext cx="2190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0350" y="1905000"/>
            <a:ext cx="3378101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4650" y="2057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0350" y="2667000"/>
            <a:ext cx="3378101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94650" y="28194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600700"/>
            <a:ext cx="11430000" cy="876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61341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3572" y="6134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5680" y="61341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Tools &amp; Implementation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381000" y="876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338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AI-powered solutions transforming accounting workflows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752475" y="1524000"/>
            <a:ext cx="40537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Spreadsheet &amp; Document AI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952500" y="2019300"/>
            <a:ext cx="28447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Excel Copilot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952500" y="2247900"/>
            <a:ext cx="28447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assistant for data analysis and reporting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876300" y="2971800"/>
            <a:ext cx="24328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QuickBooks OCR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876300" y="3200400"/>
            <a:ext cx="24328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Extracts data from documents</a:t>
            </a:r>
            <a:endParaRPr lang="en-US" sz="1050" dirty="0"/>
          </a:p>
        </p:txBody>
      </p:sp>
      <p:sp>
        <p:nvSpPr>
          <p:cNvPr id="31" name="Text 7"/>
          <p:cNvSpPr/>
          <p:nvPr/>
        </p:nvSpPr>
        <p:spPr>
          <a:xfrm>
            <a:off x="4625876" y="1524000"/>
            <a:ext cx="4053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Accounting Automation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4635401" y="2019300"/>
            <a:ext cx="32236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 Automation (Bill.com)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635401" y="2247900"/>
            <a:ext cx="32236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Invoice routing and payment processing</a:t>
            </a:r>
            <a:endParaRPr lang="en-US" sz="1050" dirty="0"/>
          </a:p>
        </p:txBody>
      </p:sp>
      <p:sp>
        <p:nvSpPr>
          <p:cNvPr id="34" name="Text 10"/>
          <p:cNvSpPr/>
          <p:nvPr/>
        </p:nvSpPr>
        <p:spPr>
          <a:xfrm>
            <a:off x="4787801" y="2781300"/>
            <a:ext cx="3300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Bank Feeds &amp; Reconciliation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4787801" y="3009900"/>
            <a:ext cx="33007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Matching for transaction matching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8575625" y="1524000"/>
            <a:ext cx="40537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Specialized Financial AI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8661350" y="2019300"/>
            <a:ext cx="2831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Fraud Detection (MindBridge)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8661350" y="2247900"/>
            <a:ext cx="28310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Anomaly detection and risk scoring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8623250" y="2781300"/>
            <a:ext cx="250477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Tax Solutions (Avalara)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8623250" y="3009900"/>
            <a:ext cx="25047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Tax calculation and compliance</a:t>
            </a:r>
            <a:endParaRPr lang="en-US" sz="1050" dirty="0"/>
          </a:p>
        </p:txBody>
      </p:sp>
      <p:sp>
        <p:nvSpPr>
          <p:cNvPr id="41" name="Text 17"/>
          <p:cNvSpPr/>
          <p:nvPr/>
        </p:nvSpPr>
        <p:spPr>
          <a:xfrm>
            <a:off x="533400" y="57531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30A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Strategy</a:t>
            </a:r>
            <a:endParaRPr lang="en-US" sz="1350" dirty="0"/>
          </a:p>
        </p:txBody>
      </p:sp>
      <p:sp>
        <p:nvSpPr>
          <p:cNvPr id="42" name="Text 18"/>
          <p:cNvSpPr/>
          <p:nvPr/>
        </p:nvSpPr>
        <p:spPr>
          <a:xfrm>
            <a:off x="762000" y="6096000"/>
            <a:ext cx="24865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Start with data preparation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5712172" y="6096000"/>
            <a:ext cx="19248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 staff on AI tools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10194280" y="6096000"/>
            <a:ext cx="17570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 gradually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Microsoft Office PowerPoint</Application>
  <PresentationFormat>Widescreen</PresentationFormat>
  <Paragraphs>183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ui-sans-serif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Sean</cp:lastModifiedBy>
  <cp:revision>1</cp:revision>
  <dcterms:created xsi:type="dcterms:W3CDTF">2025-12-02T00:45:37Z</dcterms:created>
  <dcterms:modified xsi:type="dcterms:W3CDTF">2025-12-02T00:50:11Z</dcterms:modified>
</cp:coreProperties>
</file>